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sldIdLst>
    <p:sldId id="257" r:id="rId5"/>
    <p:sldId id="594" r:id="rId6"/>
    <p:sldId id="737" r:id="rId7"/>
    <p:sldId id="669" r:id="rId8"/>
    <p:sldId id="738" r:id="rId9"/>
    <p:sldId id="730" r:id="rId10"/>
    <p:sldId id="728" r:id="rId11"/>
    <p:sldId id="741" r:id="rId12"/>
    <p:sldId id="743" r:id="rId13"/>
    <p:sldId id="742" r:id="rId14"/>
    <p:sldId id="740" r:id="rId15"/>
    <p:sldId id="739" r:id="rId16"/>
    <p:sldId id="744" r:id="rId17"/>
    <p:sldId id="745" r:id="rId18"/>
    <p:sldId id="736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41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2C7"/>
    <a:srgbClr val="A6A6A6"/>
    <a:srgbClr val="F2F2F2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ACF73-F695-4CBC-901C-655135B63B4A}" v="10" dt="2023-05-15T00:46:48.543"/>
    <p1510:client id="{F69853B1-594B-444C-9011-C97C09D56A3E}" v="5" dt="2023-05-14T23:39:56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85930" autoAdjust="0"/>
  </p:normalViewPr>
  <p:slideViewPr>
    <p:cSldViewPr showGuides="1">
      <p:cViewPr varScale="1">
        <p:scale>
          <a:sx n="101" d="100"/>
          <a:sy n="101" d="100"/>
        </p:scale>
        <p:origin x="858" y="108"/>
      </p:cViewPr>
      <p:guideLst>
        <p:guide pos="4416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01-06-2023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969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2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789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76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589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4864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3" y="1556599"/>
            <a:ext cx="2879517" cy="5002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6852" y="4924650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5944500" y="4673541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42" y="5452594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3" y="1556599"/>
            <a:ext cx="2879517" cy="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191901" y="4244873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9778" y="4660408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9968" y="5188352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113D34"/>
              </a:clrFrom>
              <a:clrTo>
                <a:srgbClr val="113D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479165"/>
            <a:ext cx="3245751" cy="4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113D34"/>
              </a:clrFrom>
              <a:clrTo>
                <a:srgbClr val="113D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479165"/>
            <a:ext cx="3245751" cy="4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" y="6208622"/>
            <a:ext cx="2801278" cy="4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113D34"/>
              </a:clrFrom>
              <a:clrTo>
                <a:srgbClr val="113D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479165"/>
            <a:ext cx="3245751" cy="472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" y="6208622"/>
            <a:ext cx="2801278" cy="4344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3531297"/>
            <a:ext cx="2588705" cy="272381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4" y="6214463"/>
            <a:ext cx="2467310" cy="4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01-06-2023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357" y="3447149"/>
            <a:ext cx="4868895" cy="13664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en-US" altLang="zh-CN" sz="4400" dirty="0"/>
              <a:t>Optical wireless</a:t>
            </a:r>
            <a:br>
              <a:rPr lang="en-US" altLang="zh-CN" sz="4400" dirty="0"/>
            </a:br>
            <a:r>
              <a:rPr lang="en-US" altLang="zh-CN" sz="4400" dirty="0" smtClean="0"/>
              <a:t>Sensing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en-IN" sz="44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588" r="22155" b="1432"/>
          <a:stretch/>
        </p:blipFill>
        <p:spPr>
          <a:xfrm>
            <a:off x="985838" y="942977"/>
            <a:ext cx="4929188" cy="48707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3CD9D0-AC0D-4C38-AA85-C0BD04C3D197}"/>
              </a:ext>
            </a:extLst>
          </p:cNvPr>
          <p:cNvSpPr/>
          <p:nvPr/>
        </p:nvSpPr>
        <p:spPr>
          <a:xfrm>
            <a:off x="6220778" y="4130368"/>
            <a:ext cx="3151822" cy="45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1261F-0E5D-48FE-AC88-49C1CD8683CA}"/>
              </a:ext>
            </a:extLst>
          </p:cNvPr>
          <p:cNvSpPr txBox="1"/>
          <p:nvPr/>
        </p:nvSpPr>
        <p:spPr>
          <a:xfrm>
            <a:off x="6437745" y="4552890"/>
            <a:ext cx="202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06</a:t>
            </a:r>
            <a:r>
              <a:rPr lang="en-IN" altLang="zh-CN" sz="2000" dirty="0"/>
              <a:t>/</a:t>
            </a:r>
            <a:r>
              <a:rPr lang="en-US" altLang="zh-CN" sz="2000" dirty="0"/>
              <a:t>21</a:t>
            </a:r>
            <a:r>
              <a:rPr lang="en-IN" altLang="zh-CN" sz="2000" dirty="0"/>
              <a:t>/202</a:t>
            </a:r>
            <a:r>
              <a:rPr lang="en-US" altLang="zh-CN" sz="2000" dirty="0"/>
              <a:t>3</a:t>
            </a:r>
            <a:endParaRPr lang="en-IN" altLang="zh-CN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81CC46-BC33-E9A3-A32E-8FB22FA56EE5}"/>
              </a:ext>
            </a:extLst>
          </p:cNvPr>
          <p:cNvSpPr txBox="1">
            <a:spLocks/>
          </p:cNvSpPr>
          <p:nvPr/>
        </p:nvSpPr>
        <p:spPr>
          <a:xfrm>
            <a:off x="6437745" y="4267200"/>
            <a:ext cx="2020455" cy="335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IN" sz="2000" b="1" i="1" dirty="0"/>
              <a:t>Xiao  Zhang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941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System Design</a:t>
            </a:r>
          </a:p>
          <a:p>
            <a:endParaRPr lang="en-US" sz="3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582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333333"/>
                </a:solidFill>
                <a:latin typeface="AvertaStd-semibold"/>
              </a:rPr>
              <a:t>real-time hand pose reconstructing 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A14CD-DEC8-8871-DEE1-0A0CFD8D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0" y="2514600"/>
            <a:ext cx="9809162" cy="24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325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Implementation</a:t>
            </a:r>
            <a:endParaRPr lang="en-US" sz="36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CD16C-4E5B-B77B-A644-DF031EAB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927" y="1867620"/>
            <a:ext cx="10911529" cy="36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4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2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 smtClean="0"/>
              <a:t>Evaluation</a:t>
            </a:r>
            <a:endParaRPr lang="en-US" sz="3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solidFill>
                  <a:srgbClr val="333333"/>
                </a:solidFill>
                <a:latin typeface="AvertaStd-semibold"/>
              </a:rPr>
              <a:t>active optical labeling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A066E-F337-E2C2-4322-85367708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2819400"/>
            <a:ext cx="10972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2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 smtClean="0"/>
              <a:t>Evaluation</a:t>
            </a:r>
            <a:endParaRPr lang="en-US" sz="3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466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333333"/>
                </a:solidFill>
                <a:latin typeface="AvertaStd-semibold"/>
              </a:rPr>
              <a:t>finer-grained finger tracking 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7E4C0-5E0C-D5A5-B6A7-35ACCE071B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2438400"/>
            <a:ext cx="1100613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2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 smtClean="0"/>
              <a:t>Evaluation</a:t>
            </a:r>
            <a:endParaRPr lang="en-US" sz="3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582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333333"/>
                </a:solidFill>
                <a:latin typeface="AvertaStd-semibold"/>
              </a:rPr>
              <a:t>real-time hand pose reconstructing 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67F9D-68D2-9343-9B96-365B6AE721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43200"/>
            <a:ext cx="10841445" cy="19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82922-4A6A-2B13-F3F2-C80F7AD1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B4AD6-7731-65E7-4CD0-E2A08DFF7955}"/>
              </a:ext>
            </a:extLst>
          </p:cNvPr>
          <p:cNvSpPr txBox="1"/>
          <p:nvPr/>
        </p:nvSpPr>
        <p:spPr>
          <a:xfrm>
            <a:off x="464155" y="314096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Conclusion</a:t>
            </a:r>
            <a:endParaRPr lang="en-US" sz="3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A9C14-8E55-7D89-451A-6C084BFDADAF}"/>
              </a:ext>
            </a:extLst>
          </p:cNvPr>
          <p:cNvSpPr txBox="1"/>
          <p:nvPr/>
        </p:nvSpPr>
        <p:spPr>
          <a:xfrm>
            <a:off x="609600" y="1600200"/>
            <a:ext cx="10185161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exploit </a:t>
            </a:r>
            <a:r>
              <a:rPr lang="en-US" altLang="zh-CN" sz="2400" b="1" dirty="0">
                <a:solidFill>
                  <a:srgbClr val="00B050"/>
                </a:solidFill>
              </a:rPr>
              <a:t>2D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temporal-spatial rolling</a:t>
            </a:r>
            <a:r>
              <a:rPr lang="en-US" altLang="zh-CN" sz="2400" dirty="0" smtClean="0"/>
              <a:t> to construct 3D hand pose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address technical challenges and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implement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RoFin</a:t>
            </a:r>
            <a:r>
              <a:rPr lang="en-US" altLang="zh-CN" sz="2400" dirty="0" smtClean="0"/>
              <a:t> prototype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achieve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robust</a:t>
            </a:r>
            <a:r>
              <a:rPr lang="en-US" altLang="zh-CN" sz="2400" dirty="0" smtClean="0"/>
              <a:t> finger label parsing up to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2.5m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</a:t>
            </a:r>
            <a:r>
              <a:rPr lang="en-US" altLang="zh-CN" sz="2400" dirty="0" smtClean="0"/>
              <a:t>an sample up to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12X</a:t>
            </a:r>
            <a:r>
              <a:rPr lang="en-US" altLang="zh-CN" sz="2400" dirty="0" smtClean="0"/>
              <a:t> location samples than traditional CV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</a:t>
            </a:r>
            <a:r>
              <a:rPr lang="en-US" altLang="zh-CN" sz="2400" dirty="0" smtClean="0"/>
              <a:t>chieve real-time </a:t>
            </a:r>
            <a:r>
              <a:rPr lang="en-US" altLang="zh-CN" sz="2400" dirty="0"/>
              <a:t>hand pose reconstruction </a:t>
            </a:r>
            <a:r>
              <a:rPr lang="en-US" altLang="zh-CN" sz="2400" dirty="0" smtClean="0"/>
              <a:t>with </a:t>
            </a:r>
            <a:r>
              <a:rPr lang="en-US" altLang="zh-CN" sz="2400" b="1" dirty="0">
                <a:solidFill>
                  <a:srgbClr val="00B050"/>
                </a:solidFill>
              </a:rPr>
              <a:t>16 mm </a:t>
            </a:r>
            <a:r>
              <a:rPr lang="en-US" altLang="zh-CN" sz="2400" dirty="0"/>
              <a:t>mean deviation </a:t>
            </a:r>
            <a:r>
              <a:rPr lang="en-US" altLang="zh-CN" sz="2400" dirty="0" smtClean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0612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882" y="2164235"/>
            <a:ext cx="4914682" cy="19913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Q &amp; A</a:t>
            </a:r>
            <a:br>
              <a:rPr lang="en-IN" dirty="0"/>
            </a:br>
            <a:r>
              <a:rPr lang="en-IN" dirty="0"/>
              <a:t>thank  you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892" r="32075" b="7937"/>
          <a:stretch/>
        </p:blipFill>
        <p:spPr>
          <a:xfrm>
            <a:off x="1200150" y="1143000"/>
            <a:ext cx="4634970" cy="44467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C37C8-C01F-4D7A-A3E7-BAE40D3835C2}"/>
              </a:ext>
            </a:extLst>
          </p:cNvPr>
          <p:cNvSpPr txBox="1"/>
          <p:nvPr/>
        </p:nvSpPr>
        <p:spPr>
          <a:xfrm>
            <a:off x="6401972" y="4287746"/>
            <a:ext cx="311489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50" b="1" dirty="0">
                <a:solidFill>
                  <a:schemeClr val="bg1"/>
                </a:solidFill>
              </a:rPr>
              <a:t>E-MAIL: zhan1387@msu.edu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8E857-0F5F-6B44-9972-6A35637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C9304B-42AA-7744-9F96-096E452E77C4}"/>
              </a:ext>
            </a:extLst>
          </p:cNvPr>
          <p:cNvSpPr/>
          <p:nvPr/>
        </p:nvSpPr>
        <p:spPr>
          <a:xfrm>
            <a:off x="465485" y="1956220"/>
            <a:ext cx="1180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chemeClr val="tx1">
                    <a:lumMod val="75000"/>
                  </a:schemeClr>
                </a:solidFill>
              </a:rPr>
              <a:t>RoFin</a:t>
            </a:r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</a:rPr>
              <a:t>: 3D Hand Pose Reconstructing </a:t>
            </a:r>
            <a:endParaRPr lang="en-US" altLang="zh-CN" sz="36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altLang="zh-CN" sz="3600" b="1" dirty="0" smtClean="0">
                <a:solidFill>
                  <a:schemeClr val="tx1">
                    <a:lumMod val="75000"/>
                  </a:schemeClr>
                </a:solidFill>
              </a:rPr>
              <a:t>via </a:t>
            </a:r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</a:rPr>
              <a:t>2D Rolling </a:t>
            </a:r>
            <a:r>
              <a:rPr lang="en-US" altLang="zh-CN" sz="3600" b="1" dirty="0" smtClean="0">
                <a:solidFill>
                  <a:schemeClr val="tx1">
                    <a:lumMod val="75000"/>
                  </a:schemeClr>
                </a:solidFill>
              </a:rPr>
              <a:t>Fingertips</a:t>
            </a:r>
            <a:endParaRPr 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E15E88-66BA-4AEB-AC62-21D79AAA30CA}"/>
              </a:ext>
            </a:extLst>
          </p:cNvPr>
          <p:cNvSpPr txBox="1"/>
          <p:nvPr/>
        </p:nvSpPr>
        <p:spPr>
          <a:xfrm>
            <a:off x="1676401" y="3634793"/>
            <a:ext cx="9601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   </a:t>
            </a:r>
          </a:p>
          <a:p>
            <a:pPr algn="ctr"/>
            <a:r>
              <a:rPr lang="en-US" altLang="zh-CN" sz="2000" b="1" i="1" dirty="0"/>
              <a:t>Authors</a:t>
            </a:r>
            <a:r>
              <a:rPr lang="en-US" altLang="zh-CN" sz="2000" i="1" dirty="0"/>
              <a:t>: Xiao Zhang, </a:t>
            </a:r>
            <a:r>
              <a:rPr lang="en-US" altLang="zh-CN" sz="2000" b="1" i="1" dirty="0"/>
              <a:t>Griffin </a:t>
            </a:r>
            <a:r>
              <a:rPr lang="en-US" altLang="zh-CN" sz="2000" b="1" i="1" dirty="0" err="1"/>
              <a:t>Klevering</a:t>
            </a:r>
            <a:r>
              <a:rPr lang="en-US" altLang="zh-CN" sz="2000" i="1" dirty="0"/>
              <a:t>, </a:t>
            </a:r>
            <a:r>
              <a:rPr lang="en-US" altLang="zh-CN" sz="2000" i="1" dirty="0" err="1" smtClean="0"/>
              <a:t>Juexing</a:t>
            </a:r>
            <a:r>
              <a:rPr lang="en-US" altLang="zh-CN" sz="2000" i="1" dirty="0" smtClean="0"/>
              <a:t> Wang</a:t>
            </a:r>
            <a:r>
              <a:rPr lang="zh-CN" altLang="en-US" sz="2000" i="1" dirty="0" smtClean="0"/>
              <a:t>，</a:t>
            </a:r>
            <a:r>
              <a:rPr lang="en-US" altLang="zh-CN" sz="2000" i="1" dirty="0" smtClean="0"/>
              <a:t> </a:t>
            </a:r>
            <a:endParaRPr lang="en-US" altLang="zh-CN" sz="2000" i="1" dirty="0"/>
          </a:p>
          <a:p>
            <a:pPr algn="ctr"/>
            <a:r>
              <a:rPr lang="en-US" altLang="zh-CN" sz="2000" i="1" dirty="0"/>
              <a:t>Li </a:t>
            </a:r>
            <a:r>
              <a:rPr lang="en-US" altLang="zh-CN" sz="2000" i="1" dirty="0" smtClean="0"/>
              <a:t>Xiao</a:t>
            </a:r>
            <a:r>
              <a:rPr lang="zh-CN" altLang="en-US" sz="2000" i="1" dirty="0" smtClean="0"/>
              <a:t>，</a:t>
            </a:r>
            <a:r>
              <a:rPr lang="en-US" altLang="zh-CN" sz="2000" i="1" dirty="0"/>
              <a:t>and </a:t>
            </a:r>
            <a:r>
              <a:rPr lang="en-US" altLang="zh-CN" sz="2000" i="1" dirty="0" err="1" smtClean="0"/>
              <a:t>Tianxing</a:t>
            </a:r>
            <a:r>
              <a:rPr lang="en-US" altLang="zh-CN" sz="2000" i="1" dirty="0" smtClean="0"/>
              <a:t> Li</a:t>
            </a:r>
            <a:endParaRPr lang="en-US" sz="2000" i="1" dirty="0"/>
          </a:p>
        </p:txBody>
      </p:sp>
      <p:grpSp>
        <p:nvGrpSpPr>
          <p:cNvPr id="10" name="组合 7">
            <a:extLst>
              <a:ext uri="{FF2B5EF4-FFF2-40B4-BE49-F238E27FC236}">
                <a16:creationId xmlns:a16="http://schemas.microsoft.com/office/drawing/2014/main" id="{11355F30-546F-49E6-833E-FD1E934894D3}"/>
              </a:ext>
            </a:extLst>
          </p:cNvPr>
          <p:cNvGrpSpPr/>
          <p:nvPr/>
        </p:nvGrpSpPr>
        <p:grpSpPr>
          <a:xfrm>
            <a:off x="4689248" y="5051151"/>
            <a:ext cx="3540352" cy="968649"/>
            <a:chOff x="7347976" y="5219233"/>
            <a:chExt cx="3003214" cy="821688"/>
          </a:xfrm>
        </p:grpSpPr>
        <p:pic>
          <p:nvPicPr>
            <p:cNvPr id="11" name="Picture 2" descr="Working at Michigan State University: 844 Reviews | Indeed.com">
              <a:extLst>
                <a:ext uri="{FF2B5EF4-FFF2-40B4-BE49-F238E27FC236}">
                  <a16:creationId xmlns:a16="http://schemas.microsoft.com/office/drawing/2014/main" id="{F986979B-ACB0-4197-A739-109686BE7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501" y="5219233"/>
              <a:ext cx="821689" cy="82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MICWIC 2015">
              <a:extLst>
                <a:ext uri="{FF2B5EF4-FFF2-40B4-BE49-F238E27FC236}">
                  <a16:creationId xmlns:a16="http://schemas.microsoft.com/office/drawing/2014/main" id="{14920127-C1EC-49FC-A204-2FB2C4222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976" y="5285017"/>
              <a:ext cx="1974416" cy="746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F3BD8-9208-DEBE-498F-3691F7BA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0325-182E-A272-7EC7-7CD3B6D57DCE}"/>
              </a:ext>
            </a:extLst>
          </p:cNvPr>
          <p:cNvSpPr txBox="1"/>
          <p:nvPr/>
        </p:nvSpPr>
        <p:spPr>
          <a:xfrm>
            <a:off x="464155" y="31409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157A1-882B-D663-ED3E-E83A90BF4318}"/>
              </a:ext>
            </a:extLst>
          </p:cNvPr>
          <p:cNvSpPr txBox="1"/>
          <p:nvPr/>
        </p:nvSpPr>
        <p:spPr>
          <a:xfrm>
            <a:off x="1524000" y="1066800"/>
            <a:ext cx="3600345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Motivation </a:t>
            </a: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Rolling Shutter Effect</a:t>
            </a: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How </a:t>
            </a:r>
            <a:r>
              <a:rPr lang="en-US" altLang="zh-CN" sz="2800" b="1" dirty="0" err="1" smtClean="0"/>
              <a:t>RoFin</a:t>
            </a:r>
            <a:r>
              <a:rPr lang="en-US" altLang="zh-CN" sz="2800" b="1" dirty="0" smtClean="0"/>
              <a:t> Works?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System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Implementation</a:t>
            </a: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Conclusion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91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Motivation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1600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éé¢¤çåå å7ç§å¸¸è§ç±»å- ç¥ä¹">
            <a:extLst>
              <a:ext uri="{FF2B5EF4-FFF2-40B4-BE49-F238E27FC236}">
                <a16:creationId xmlns:a16="http://schemas.microsoft.com/office/drawing/2014/main" id="{D7BCB070-EBB5-646E-333D-E3CA861E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55" y="3276600"/>
            <a:ext cx="3004155" cy="19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C48F1-36FB-E32F-C61E-DB983AA6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48695" t="31679" r="1519" b="2818"/>
          <a:stretch/>
        </p:blipFill>
        <p:spPr>
          <a:xfrm>
            <a:off x="4134455" y="3276600"/>
            <a:ext cx="3409345" cy="19173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D4EDC0B-410C-7A72-609B-E8FA1BBFBD5A}"/>
              </a:ext>
            </a:extLst>
          </p:cNvPr>
          <p:cNvGrpSpPr/>
          <p:nvPr/>
        </p:nvGrpSpPr>
        <p:grpSpPr>
          <a:xfrm>
            <a:off x="8991600" y="1676400"/>
            <a:ext cx="2819400" cy="3581400"/>
            <a:chOff x="8020657" y="1321968"/>
            <a:chExt cx="3343039" cy="46686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5176CC-4788-A1EC-37B5-0284DC9E6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0657" y="1321968"/>
              <a:ext cx="2819400" cy="466868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A5FA6B-F5AD-DFA7-B3DF-BD3639134A34}"/>
                </a:ext>
              </a:extLst>
            </p:cNvPr>
            <p:cNvSpPr/>
            <p:nvPr/>
          </p:nvSpPr>
          <p:spPr>
            <a:xfrm>
              <a:off x="10439400" y="4876800"/>
              <a:ext cx="924296" cy="1113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BA103D80-2B91-D302-B4BE-C120B4420591}"/>
              </a:ext>
            </a:extLst>
          </p:cNvPr>
          <p:cNvSpPr txBox="1"/>
          <p:nvPr/>
        </p:nvSpPr>
        <p:spPr>
          <a:xfrm>
            <a:off x="533400" y="1066800"/>
            <a:ext cx="1084775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Traditional CV method:  </a:t>
            </a:r>
            <a:r>
              <a:rPr lang="en-US" altLang="zh-CN" b="1" dirty="0" smtClean="0"/>
              <a:t>coarse-grained</a:t>
            </a:r>
            <a:r>
              <a:rPr lang="en-US" altLang="zh-CN" dirty="0" smtClean="0"/>
              <a:t> </a:t>
            </a:r>
            <a:r>
              <a:rPr lang="en-US" altLang="zh-CN" dirty="0"/>
              <a:t>finger tracking  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Traditional hand </a:t>
            </a:r>
            <a:r>
              <a:rPr lang="en-US" altLang="zh-CN" dirty="0"/>
              <a:t>pose reconstruction </a:t>
            </a:r>
            <a:r>
              <a:rPr lang="en-US" altLang="zh-CN" dirty="0" smtClean="0"/>
              <a:t>tracks </a:t>
            </a:r>
            <a:r>
              <a:rPr lang="en-US" altLang="zh-CN" b="1" dirty="0" smtClean="0"/>
              <a:t>numerous</a:t>
            </a:r>
            <a:r>
              <a:rPr lang="en-US" altLang="zh-CN" dirty="0" smtClean="0"/>
              <a:t> joints (i.e., 21)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3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6F32E-90A6-F0C5-DE5E-9B47932D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CF42-DF86-ACF0-FABA-4A3E0D2C78C5}"/>
              </a:ext>
            </a:extLst>
          </p:cNvPr>
          <p:cNvSpPr txBox="1"/>
          <p:nvPr/>
        </p:nvSpPr>
        <p:spPr>
          <a:xfrm>
            <a:off x="464155" y="314096"/>
            <a:ext cx="4202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Rolling Shutter Effect</a:t>
            </a:r>
          </a:p>
          <a:p>
            <a:endParaRPr lang="en-US" sz="3600" b="1" i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0AED76F-8C3B-C216-E10E-7CC2820E2F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7000"/>
            <a:ext cx="3581400" cy="2514600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BA103D80-2B91-D302-B4BE-C120B4420591}"/>
              </a:ext>
            </a:extLst>
          </p:cNvPr>
          <p:cNvSpPr txBox="1"/>
          <p:nvPr/>
        </p:nvSpPr>
        <p:spPr>
          <a:xfrm>
            <a:off x="533400" y="1066800"/>
            <a:ext cx="1084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Sense the light </a:t>
            </a:r>
            <a:r>
              <a:rPr lang="en-US" altLang="zh-CN" b="1" dirty="0" smtClean="0"/>
              <a:t>row by row </a:t>
            </a:r>
            <a:r>
              <a:rPr lang="en-US" altLang="zh-CN" dirty="0" smtClean="0"/>
              <a:t>instead of frame by frame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Record </a:t>
            </a:r>
            <a:r>
              <a:rPr lang="en-US" altLang="zh-CN" b="1" dirty="0" smtClean="0"/>
              <a:t>more</a:t>
            </a:r>
            <a:r>
              <a:rPr lang="en-US" altLang="zh-CN" dirty="0" smtClean="0"/>
              <a:t> location samples in one frame instead of </a:t>
            </a:r>
            <a:r>
              <a:rPr lang="en-US" altLang="zh-CN" b="1" dirty="0" smtClean="0"/>
              <a:t>one</a:t>
            </a:r>
            <a:r>
              <a:rPr lang="en-US" altLang="zh-CN" dirty="0" smtClean="0"/>
              <a:t>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311C04-236B-91BA-3BED-DE317340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2590800"/>
            <a:ext cx="6736745" cy="25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685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 smtClean="0"/>
              <a:t>How </a:t>
            </a:r>
            <a:r>
              <a:rPr lang="en-US" altLang="zh-CN" sz="3600" b="1" i="1" dirty="0" err="1" smtClean="0"/>
              <a:t>RoFin</a:t>
            </a:r>
            <a:r>
              <a:rPr lang="en-US" altLang="zh-CN" sz="3600" b="1" i="1" dirty="0" smtClean="0"/>
              <a:t> works?</a:t>
            </a:r>
            <a:endParaRPr lang="en-US" altLang="zh-CN" sz="36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E13E9-71C4-B660-314B-64C94C26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0" y="2819400"/>
            <a:ext cx="10668815" cy="2456635"/>
          </a:xfrm>
          <a:prstGeom prst="rect">
            <a:avLst/>
          </a:prstGeom>
        </p:spPr>
      </p:pic>
      <p:sp>
        <p:nvSpPr>
          <p:cNvPr id="9" name="文本框 9">
            <a:extLst>
              <a:ext uri="{FF2B5EF4-FFF2-40B4-BE49-F238E27FC236}">
                <a16:creationId xmlns:a16="http://schemas.microsoft.com/office/drawing/2014/main" id="{BA103D80-2B91-D302-B4BE-C120B4420591}"/>
              </a:ext>
            </a:extLst>
          </p:cNvPr>
          <p:cNvSpPr txBox="1"/>
          <p:nvPr/>
        </p:nvSpPr>
        <p:spPr>
          <a:xfrm>
            <a:off x="533400" y="1066800"/>
            <a:ext cx="108477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Active Optical Labeling </a:t>
            </a:r>
            <a:r>
              <a:rPr lang="en-US" altLang="zh-CN" dirty="0" smtClean="0"/>
              <a:t>for long distance finger &amp; hand indication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Finer-grained Finger Tracking </a:t>
            </a:r>
            <a:r>
              <a:rPr lang="en-US" altLang="zh-CN" dirty="0" smtClean="0"/>
              <a:t>via faster sampling via rolling shutter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Real-Time Hand Pose Reconstructing </a:t>
            </a:r>
            <a:r>
              <a:rPr lang="en-US" altLang="zh-CN" dirty="0" smtClean="0"/>
              <a:t>via less tracked key joints </a:t>
            </a:r>
          </a:p>
        </p:txBody>
      </p:sp>
    </p:spTree>
    <p:extLst>
      <p:ext uri="{BB962C8B-B14F-4D97-AF65-F5344CB8AC3E}">
        <p14:creationId xmlns:p14="http://schemas.microsoft.com/office/powerpoint/2010/main" val="685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E6357-410D-477A-BF16-9D047D2D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941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System Design</a:t>
            </a:r>
          </a:p>
          <a:p>
            <a:endParaRPr lang="en-US" sz="36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892B7-1A04-B637-613D-5A14378CF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33400" y="2590800"/>
            <a:ext cx="11233762" cy="225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333333"/>
                </a:solidFill>
                <a:latin typeface="AvertaStd-semibold"/>
              </a:rPr>
              <a:t>overview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11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941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System Design</a:t>
            </a:r>
          </a:p>
          <a:p>
            <a:endParaRPr lang="en-US" sz="3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solidFill>
                  <a:srgbClr val="333333"/>
                </a:solidFill>
                <a:latin typeface="AvertaStd-semibold"/>
              </a:rPr>
              <a:t>active optical labeling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AC4C-3629-ED60-E9A0-89A60EB5D9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2362200"/>
            <a:ext cx="9809162" cy="23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7AE9-F5EA-4855-934B-CC401A57D436}"/>
              </a:ext>
            </a:extLst>
          </p:cNvPr>
          <p:cNvSpPr txBox="1"/>
          <p:nvPr/>
        </p:nvSpPr>
        <p:spPr>
          <a:xfrm>
            <a:off x="464155" y="314096"/>
            <a:ext cx="2941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/>
              <a:t>System Design</a:t>
            </a:r>
          </a:p>
          <a:p>
            <a:endParaRPr lang="en-US" sz="3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926A2-C50A-8735-CF22-C889D6A3BF62}"/>
              </a:ext>
            </a:extLst>
          </p:cNvPr>
          <p:cNvSpPr txBox="1"/>
          <p:nvPr/>
        </p:nvSpPr>
        <p:spPr>
          <a:xfrm>
            <a:off x="464155" y="841948"/>
            <a:ext cx="466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333333"/>
                </a:solidFill>
                <a:latin typeface="AvertaStd-semibold"/>
              </a:rPr>
              <a:t>finer-grained finger tracking </a:t>
            </a:r>
            <a:endParaRPr lang="en-US" altLang="zh-CN" sz="2800" i="1" dirty="0">
              <a:solidFill>
                <a:srgbClr val="333333"/>
              </a:solidFill>
              <a:latin typeface="AvertaStd-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2830F-E2F6-CD7C-7E60-1F908F6C7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758"/>
          <a:stretch/>
        </p:blipFill>
        <p:spPr>
          <a:xfrm>
            <a:off x="533400" y="2676464"/>
            <a:ext cx="5867400" cy="26384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0" y="2665928"/>
            <a:ext cx="5181600" cy="26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18_Presentation_PreviousResearchProfile-Xiao Zhang" id="{B9B47924-6D44-4AE6-9155-6D6ADC2B8338}" vid="{D46C7967-3708-48A5-B8A4-19D4E19A9B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5DEB5E32C40D4A9B1756BB2E6622A2" ma:contentTypeVersion="14" ma:contentTypeDescription="Create a new document." ma:contentTypeScope="" ma:versionID="aebad3958b4d67a1da0db3348c6710af">
  <xsd:schema xmlns:xsd="http://www.w3.org/2001/XMLSchema" xmlns:xs="http://www.w3.org/2001/XMLSchema" xmlns:p="http://schemas.microsoft.com/office/2006/metadata/properties" xmlns:ns3="99f3dc3e-bb3b-47c0-b632-c04886cf9bc6" xmlns:ns4="88e05371-cb68-44e5-bf78-4e161e339704" targetNamespace="http://schemas.microsoft.com/office/2006/metadata/properties" ma:root="true" ma:fieldsID="45c2427247e9afbf7a889f7631504d59" ns3:_="" ns4:_="">
    <xsd:import namespace="99f3dc3e-bb3b-47c0-b632-c04886cf9bc6"/>
    <xsd:import namespace="88e05371-cb68-44e5-bf78-4e161e3397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3dc3e-bb3b-47c0-b632-c04886cf9b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05371-cb68-44e5-bf78-4e161e33970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9f3dc3e-bb3b-47c0-b632-c04886cf9bc6" xsi:nil="true"/>
  </documentManagement>
</p:properties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3A7860-303F-4D55-98EB-D316C48929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3dc3e-bb3b-47c0-b632-c04886cf9bc6"/>
    <ds:schemaRef ds:uri="88e05371-cb68-44e5-bf78-4e161e339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99f3dc3e-bb3b-47c0-b632-c04886cf9bc6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8e05371-cb68-44e5-bf78-4e161e33970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</Words>
  <Application>Microsoft Office PowerPoint</Application>
  <PresentationFormat>Widescreen</PresentationFormat>
  <Paragraphs>72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AvertaStd-semibold</vt:lpstr>
      <vt:lpstr>Arial</vt:lpstr>
      <vt:lpstr>Calibri</vt:lpstr>
      <vt:lpstr>Corbel</vt:lpstr>
      <vt:lpstr>Office Theme</vt:lpstr>
      <vt:lpstr>         Optical wireless Sensing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 thank 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2019-02-13T20:13:16Z</dcterms:created>
  <dcterms:modified xsi:type="dcterms:W3CDTF">2023-06-01T19:18:24Z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0x010100A55DEB5E32C40D4A9B1756BB2E6622A2</vt:lpwstr>
  </property>
</Properties>
</file>